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1"/>
  </p:notesMasterIdLst>
  <p:handoutMasterIdLst>
    <p:handoutMasterId r:id="rId82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742" r:id="rId42"/>
    <p:sldId id="3691" r:id="rId43"/>
    <p:sldId id="3692" r:id="rId44"/>
    <p:sldId id="3693" r:id="rId45"/>
    <p:sldId id="3703" r:id="rId46"/>
    <p:sldId id="3718" r:id="rId47"/>
    <p:sldId id="3719" r:id="rId48"/>
    <p:sldId id="3720" r:id="rId49"/>
    <p:sldId id="3724" r:id="rId50"/>
    <p:sldId id="3734" r:id="rId51"/>
    <p:sldId id="3704" r:id="rId52"/>
    <p:sldId id="3708" r:id="rId53"/>
    <p:sldId id="3709" r:id="rId54"/>
    <p:sldId id="3712" r:id="rId55"/>
    <p:sldId id="3710" r:id="rId56"/>
    <p:sldId id="3711" r:id="rId57"/>
    <p:sldId id="3721" r:id="rId58"/>
    <p:sldId id="3714" r:id="rId59"/>
    <p:sldId id="3738" r:id="rId60"/>
    <p:sldId id="3699" r:id="rId61"/>
    <p:sldId id="3737" r:id="rId62"/>
    <p:sldId id="3722" r:id="rId63"/>
    <p:sldId id="3725" r:id="rId64"/>
    <p:sldId id="3732" r:id="rId65"/>
    <p:sldId id="3681" r:id="rId66"/>
    <p:sldId id="3695" r:id="rId67"/>
    <p:sldId id="3705" r:id="rId68"/>
    <p:sldId id="3726" r:id="rId69"/>
    <p:sldId id="3727" r:id="rId70"/>
    <p:sldId id="3731" r:id="rId71"/>
    <p:sldId id="3730" r:id="rId72"/>
    <p:sldId id="3728" r:id="rId73"/>
    <p:sldId id="3729" r:id="rId74"/>
    <p:sldId id="3739" r:id="rId75"/>
    <p:sldId id="3741" r:id="rId76"/>
    <p:sldId id="3647" r:id="rId77"/>
    <p:sldId id="3631" r:id="rId78"/>
    <p:sldId id="3628" r:id="rId79"/>
    <p:sldId id="3717" r:id="rId80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767" autoAdjust="0"/>
    <p:restoredTop sz="99000" autoAdjust="0"/>
  </p:normalViewPr>
  <p:slideViewPr>
    <p:cSldViewPr>
      <p:cViewPr varScale="1">
        <p:scale>
          <a:sx n="113" d="100"/>
          <a:sy n="113" d="100"/>
        </p:scale>
        <p:origin x="728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3048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305800" cy="38862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To apply LLL, let: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= (n, 0,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2</a:t>
            </a:r>
            <a:r>
              <a:rPr lang="en-US" sz="1800" dirty="0"/>
              <a:t>= (0, </a:t>
            </a:r>
            <a:r>
              <a:rPr lang="en-US" sz="1800" dirty="0" err="1"/>
              <a:t>Yn</a:t>
            </a:r>
            <a:r>
              <a:rPr lang="en-US" sz="1800" dirty="0"/>
              <a:t>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3</a:t>
            </a:r>
            <a:r>
              <a:rPr lang="en-US" sz="1800" dirty="0"/>
              <a:t>= (0, 0, Y</a:t>
            </a:r>
            <a:r>
              <a:rPr lang="en-US" sz="1800" baseline="30000" dirty="0"/>
              <a:t>2</a:t>
            </a:r>
            <a:r>
              <a:rPr lang="en-US" sz="1800" dirty="0"/>
              <a:t>n,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(a</a:t>
            </a:r>
            <a:r>
              <a:rPr lang="en-US" sz="1800" baseline="-25000" dirty="0"/>
              <a:t>0</a:t>
            </a:r>
            <a:r>
              <a:rPr lang="en-US" sz="1800" dirty="0"/>
              <a:t> , a</a:t>
            </a:r>
            <a:r>
              <a:rPr lang="en-US" sz="1800" baseline="-25000" dirty="0"/>
              <a:t>1</a:t>
            </a:r>
            <a:r>
              <a:rPr lang="en-US" sz="1800" dirty="0"/>
              <a:t>Y, a</a:t>
            </a:r>
            <a:r>
              <a:rPr lang="en-US" sz="1800" baseline="-25000" dirty="0"/>
              <a:t>2</a:t>
            </a:r>
            <a:r>
              <a:rPr lang="en-US" sz="1800" dirty="0"/>
              <a:t>Y</a:t>
            </a:r>
            <a:r>
              <a:rPr lang="en-US" sz="1800" baseline="30000" dirty="0"/>
              <a:t>2</a:t>
            </a:r>
            <a:r>
              <a:rPr lang="en-US" sz="1800" dirty="0"/>
              <a:t>, a</a:t>
            </a:r>
            <a:r>
              <a:rPr lang="en-US" sz="1800" baseline="-25000" dirty="0"/>
              <a:t>3</a:t>
            </a:r>
            <a:r>
              <a:rPr lang="en-US" sz="1800" dirty="0"/>
              <a:t>Y</a:t>
            </a:r>
            <a:r>
              <a:rPr lang="en-US" sz="1800" baseline="30000" dirty="0"/>
              <a:t>3</a:t>
            </a:r>
            <a:r>
              <a:rPr lang="en-US" sz="1800" dirty="0"/>
              <a:t>) 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When we apply LLL, we get a vector, b</a:t>
            </a:r>
            <a:r>
              <a:rPr lang="en-US" sz="1800" baseline="-25000" dirty="0"/>
              <a:t>1</a:t>
            </a:r>
            <a:r>
              <a:rPr lang="en-US" sz="1800" dirty="0"/>
              <a:t>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||b</a:t>
            </a:r>
            <a:r>
              <a:rPr lang="en-US" sz="1800" baseline="-25000" dirty="0"/>
              <a:t>1</a:t>
            </a:r>
            <a:r>
              <a:rPr lang="en-US" sz="1800" dirty="0"/>
              <a:t>|| </a:t>
            </a:r>
            <a:r>
              <a:rPr lang="en-US" sz="1800" dirty="0">
                <a:latin typeface="Math1Mono"/>
              </a:rPr>
              <a:t>≦</a:t>
            </a:r>
            <a:r>
              <a:rPr lang="en-US" sz="1800" dirty="0"/>
              <a:t> 2</a:t>
            </a:r>
            <a:r>
              <a:rPr lang="en-US" sz="1800" baseline="30000" dirty="0"/>
              <a:t>(3/4)</a:t>
            </a:r>
            <a:r>
              <a:rPr lang="en-US" sz="1800" dirty="0"/>
              <a:t> |det(v</a:t>
            </a:r>
            <a:r>
              <a:rPr lang="en-US" sz="1800" baseline="-25000" dirty="0"/>
              <a:t>1</a:t>
            </a:r>
            <a:r>
              <a:rPr lang="en-US" sz="1800" dirty="0"/>
              <a:t>, v</a:t>
            </a:r>
            <a:r>
              <a:rPr lang="en-US" sz="1800" baseline="-25000" dirty="0"/>
              <a:t>2</a:t>
            </a:r>
            <a:r>
              <a:rPr lang="en-US" sz="1800" dirty="0"/>
              <a:t>, v</a:t>
            </a:r>
            <a:r>
              <a:rPr lang="en-US" sz="1800" baseline="-25000" dirty="0"/>
              <a:t>3</a:t>
            </a:r>
            <a:r>
              <a:rPr lang="en-US" sz="1800" dirty="0"/>
              <a:t>, v</a:t>
            </a:r>
            <a:r>
              <a:rPr lang="en-US" sz="1800" baseline="-25000" dirty="0"/>
              <a:t>4</a:t>
            </a:r>
            <a:r>
              <a:rPr lang="en-US" sz="1800" dirty="0"/>
              <a:t>)| = 2</a:t>
            </a:r>
            <a:r>
              <a:rPr lang="en-US" sz="1800" baseline="30000" dirty="0"/>
              <a:t>(3/4)</a:t>
            </a:r>
            <a:r>
              <a:rPr lang="en-US" sz="1800" dirty="0"/>
              <a:t> n</a:t>
            </a:r>
            <a:r>
              <a:rPr lang="en-US" sz="1800" baseline="30000" dirty="0"/>
              <a:t>(3/4)</a:t>
            </a:r>
            <a:r>
              <a:rPr lang="en-US" sz="1800" dirty="0"/>
              <a:t>  Y</a:t>
            </a:r>
            <a:r>
              <a:rPr lang="en-US" sz="1800" baseline="30000" dirty="0"/>
              <a:t>(3/2)</a:t>
            </a:r>
            <a:r>
              <a:rPr lang="en-US" sz="1800" dirty="0"/>
              <a:t> ….  </a:t>
            </a:r>
            <a:r>
              <a:rPr lang="en-US" sz="1800" i="1" dirty="0">
                <a:solidFill>
                  <a:srgbClr val="0066CC"/>
                </a:solidFill>
              </a:rPr>
              <a:t>Equation 1</a:t>
            </a:r>
            <a:r>
              <a:rPr lang="en-US" sz="1800" dirty="0"/>
              <a:t>.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Let  b</a:t>
            </a:r>
            <a:r>
              <a:rPr lang="en-US" sz="1800" baseline="-25000" dirty="0"/>
              <a:t>1</a:t>
            </a:r>
            <a:r>
              <a:rPr lang="en-US" sz="1800" dirty="0"/>
              <a:t>= c</a:t>
            </a:r>
            <a:r>
              <a:rPr lang="en-US" sz="1800" baseline="-25000" dirty="0"/>
              <a:t>1</a:t>
            </a: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 + …+ c</a:t>
            </a:r>
            <a:r>
              <a:rPr lang="en-US" sz="1800" baseline="-25000" dirty="0"/>
              <a:t>4</a:t>
            </a: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(e</a:t>
            </a:r>
            <a:r>
              <a:rPr lang="en-US" sz="1800" baseline="-25000" dirty="0"/>
              <a:t>0</a:t>
            </a:r>
            <a:r>
              <a:rPr lang="en-US" sz="1800" dirty="0"/>
              <a:t>, Ye</a:t>
            </a:r>
            <a:r>
              <a:rPr lang="en-US" sz="1800" baseline="-25000" dirty="0"/>
              <a:t>1</a:t>
            </a:r>
            <a:r>
              <a:rPr lang="en-US" sz="1800" dirty="0"/>
              <a:t>, Y</a:t>
            </a:r>
            <a:r>
              <a:rPr lang="en-US" sz="1800" baseline="30000" dirty="0"/>
              <a:t>2</a:t>
            </a: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, Y</a:t>
            </a:r>
            <a:r>
              <a:rPr lang="en-US" sz="1800" baseline="30000" dirty="0"/>
              <a:t>3</a:t>
            </a: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).  Then: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0</a:t>
            </a:r>
            <a:r>
              <a:rPr lang="en-US" sz="1800" dirty="0"/>
              <a:t> = c</a:t>
            </a:r>
            <a:r>
              <a:rPr lang="en-US" sz="1800" baseline="-25000" dirty="0"/>
              <a:t>1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0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1</a:t>
            </a:r>
            <a:r>
              <a:rPr lang="en-US" sz="1800" dirty="0"/>
              <a:t> = c</a:t>
            </a:r>
            <a:r>
              <a:rPr lang="en-US" sz="1800" baseline="-25000" dirty="0"/>
              <a:t>2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1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= c</a:t>
            </a:r>
            <a:r>
              <a:rPr lang="en-US" sz="1800" baseline="-25000" dirty="0"/>
              <a:t>3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2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 =  c</a:t>
            </a:r>
            <a:r>
              <a:rPr lang="en-US" sz="1800" baseline="-25000" dirty="0"/>
              <a:t>4</a:t>
            </a:r>
            <a:endParaRPr 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blipFill>
                <a:blip r:embed="rId2"/>
                <a:stretch>
                  <a:fillRect l="-593" t="-130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6" r="-584" b="-131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07731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/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76200"/>
            <a:ext cx="8610600" cy="990600"/>
          </a:xfrm>
        </p:spPr>
        <p:txBody>
          <a:bodyPr/>
          <a:lstStyle/>
          <a:p>
            <a:r>
              <a:rPr lang="en-US" sz="3600" dirty="0"/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6293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600200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77785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Some 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488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t="-1961" r="-674359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t="-1961" r="-630556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t="-1961" r="-725455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t="-1961" r="-200000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t="-1961" r="-84722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t="-1961" r="-93651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t="-1961" r="-3509" b="-243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𝑟𝑒𝑣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127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...,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b>
                        </m:sSub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</a:t>
            </a: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template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76200" y="1600200"/>
                <a:ext cx="4571999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</a:t>
                </a: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∧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||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′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76200" y="1600200"/>
                <a:ext cx="4571999" cy="4191000"/>
              </a:xfrm>
              <a:prstGeom prst="rect">
                <a:avLst/>
              </a:prstGeom>
              <a:blipFill>
                <a:blip r:embed="rId2"/>
                <a:stretch>
                  <a:fillRect l="-2778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 </a:t>
                </a:r>
                <a14:m/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𝒛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∨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5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𝑙𝑜𝑤𝑏𝑖𝑡𝑠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𝐴𝑦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𝑐𝑠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−</m:t>
                      </m:r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227138" lvl="3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blipFill>
                <a:blip r:embed="rId3"/>
                <a:stretch>
                  <a:fillRect l="-2302" t="-1813" r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900-FC19-F69C-1F01-6D26AAEA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7A1BC7-C34B-AC21-97DE-435AE600E891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E6373AA1-DD19-F8DB-C30A-02EB839800E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/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805" t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/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63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555DE-DB60-D70E-8D6B-7113CA7F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250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1942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blipFill>
                <a:blip r:embed="rId2"/>
                <a:stretch>
                  <a:fillRect l="-2287" t="-1832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1905000"/>
                <a:ext cx="7841892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𝑠𝑎𝑚𝑝𝑙𝑒𝑖𝑛𝑏𝑎𝑙𝑙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(−1)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𝜌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[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𝜏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+256]</m:t>
                          </m:r>
                        </m:sup>
                      </m:sSup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1905000"/>
                <a:ext cx="7841892" cy="4495800"/>
              </a:xfrm>
              <a:prstGeom prst="rect">
                <a:avLst/>
              </a:prstGeom>
              <a:blipFill>
                <a:blip r:embed="rId2"/>
                <a:stretch>
                  <a:fillRect l="-1618" t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452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blipFill>
                <a:blip r:embed="rId2"/>
                <a:stretch>
                  <a:fillRect l="-1858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Compresses t by dropping low order bits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blipFill>
                <a:blip r:embed="rId2"/>
                <a:stretch>
                  <a:fillRect l="-1585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71487"/>
            <a:ext cx="8458199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3704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11538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00000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300000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5385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6296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6296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6296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7778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7778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62963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62963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62963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6154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9259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100000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D365C-DC48-7AF4-A078-284C292A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883841"/>
              </p:ext>
            </p:extLst>
          </p:nvPr>
        </p:nvGraphicFramePr>
        <p:xfrm>
          <a:off x="1219200" y="5754835"/>
          <a:ext cx="4800600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518">
                  <a:extLst>
                    <a:ext uri="{9D8B030D-6E8A-4147-A177-3AD203B41FA5}">
                      <a16:colId xmlns:a16="http://schemas.microsoft.com/office/drawing/2014/main" val="654791142"/>
                    </a:ext>
                  </a:extLst>
                </a:gridCol>
                <a:gridCol w="1119311">
                  <a:extLst>
                    <a:ext uri="{9D8B030D-6E8A-4147-A177-3AD203B41FA5}">
                      <a16:colId xmlns:a16="http://schemas.microsoft.com/office/drawing/2014/main" val="3391699991"/>
                    </a:ext>
                  </a:extLst>
                </a:gridCol>
                <a:gridCol w="970069">
                  <a:extLst>
                    <a:ext uri="{9D8B030D-6E8A-4147-A177-3AD203B41FA5}">
                      <a16:colId xmlns:a16="http://schemas.microsoft.com/office/drawing/2014/main" val="902327569"/>
                    </a:ext>
                  </a:extLst>
                </a:gridCol>
                <a:gridCol w="845702">
                  <a:extLst>
                    <a:ext uri="{9D8B030D-6E8A-4147-A177-3AD203B41FA5}">
                      <a16:colId xmlns:a16="http://schemas.microsoft.com/office/drawing/2014/main" val="3834089133"/>
                    </a:ext>
                  </a:extLst>
                </a:gridCol>
              </a:tblGrid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9902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3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238" t="-1202" b="-8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blipFill>
                <a:blip r:embed="rId2"/>
                <a:stretch>
                  <a:fillRect l="-20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𝜌𝜌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based on the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-Okamoto transform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blipFill>
                <a:blip r:embed="rId2"/>
                <a:stretch>
                  <a:fillRect l="-1906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blipFill>
                <a:blip r:embed="rId2"/>
                <a:stretch>
                  <a:fillRect l="-804" t="-1690" r="-1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blipFill>
                <a:blip r:embed="rId2"/>
                <a:stretch>
                  <a:fillRect l="-1572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 a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blipFill>
                <a:blip r:embed="rId2"/>
                <a:stretch>
                  <a:fillRect l="-1664" t="-278" r="-1210" b="-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simplified a little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(Note: failure rate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−174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ML-KEM-1024)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blipFill>
                <a:blip r:embed="rId2"/>
                <a:stretch>
                  <a:fillRect l="-1486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36576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51054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blipFill>
                <a:blip r:embed="rId2"/>
                <a:stretch>
                  <a:fillRect l="-1089" t="-260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blipFill>
                <a:blip r:embed="rId2"/>
                <a:stretch>
                  <a:fillRect l="-177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blipFill>
                <a:blip r:embed="rId2"/>
                <a:stretch>
                  <a:fillRect l="-1824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4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blipFill>
                <a:blip r:embed="rId2"/>
                <a:stretch>
                  <a:fillRect l="-1460" t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makehint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𝑆𝑚𝑎𝑙𝑙𝑏𝑎𝑙𝑙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𝑒𝑡𝑐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MultiplyNTT</a:t>
                </a: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9320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75508</TotalTime>
  <Words>8373</Words>
  <Application>Microsoft Macintosh PowerPoint</Application>
  <PresentationFormat>Letter Paper (8.5x11 in)</PresentationFormat>
  <Paragraphs>1137</Paragraphs>
  <Slides>79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Aptos</vt:lpstr>
      <vt:lpstr>Arial</vt:lpstr>
      <vt:lpstr>Calibri</vt:lpstr>
      <vt:lpstr>Cambria Math</vt:lpstr>
      <vt:lpstr>Courier New</vt:lpstr>
      <vt:lpstr>Math1Mono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4694</cp:revision>
  <cp:lastPrinted>2025-07-23T22:51:09Z</cp:lastPrinted>
  <dcterms:created xsi:type="dcterms:W3CDTF">2013-04-22T16:10:14Z</dcterms:created>
  <dcterms:modified xsi:type="dcterms:W3CDTF">2025-07-24T21:57:48Z</dcterms:modified>
</cp:coreProperties>
</file>